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58" r:id="rId4"/>
    <p:sldId id="271" r:id="rId5"/>
    <p:sldId id="259" r:id="rId6"/>
    <p:sldId id="272" r:id="rId7"/>
    <p:sldId id="273" r:id="rId8"/>
    <p:sldId id="274" r:id="rId9"/>
    <p:sldId id="275" r:id="rId10"/>
    <p:sldId id="264" r:id="rId11"/>
    <p:sldId id="262" r:id="rId12"/>
    <p:sldId id="261" r:id="rId13"/>
    <p:sldId id="276" r:id="rId14"/>
    <p:sldId id="277" r:id="rId15"/>
    <p:sldId id="278" r:id="rId16"/>
    <p:sldId id="279" r:id="rId17"/>
    <p:sldId id="263" r:id="rId18"/>
    <p:sldId id="280" r:id="rId19"/>
    <p:sldId id="267" r:id="rId20"/>
    <p:sldId id="281" r:id="rId21"/>
    <p:sldId id="269" r:id="rId22"/>
    <p:sldId id="268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7" autoAdjust="0"/>
    <p:restoredTop sz="97514" autoAdjust="0"/>
  </p:normalViewPr>
  <p:slideViewPr>
    <p:cSldViewPr>
      <p:cViewPr>
        <p:scale>
          <a:sx n="80" d="100"/>
          <a:sy n="80" d="100"/>
        </p:scale>
        <p:origin x="-5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40947-B640-41E2-88D6-B223E3A4BECD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0E310-ADA8-4B32-8121-C7F82FAD64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E310-ADA8-4B32-8121-C7F82FAD64D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E310-ADA8-4B32-8121-C7F82FAD64D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44BD-270A-411C-8E55-B3FB376BA52C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20102-BFAA-4211-8A49-9D5C35BC98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dewen.salahuddin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0"/>
            <a:ext cx="9144000" cy="2743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photo079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2590800"/>
            <a:ext cx="4038600" cy="3429000"/>
          </a:xfrm>
          <a:prstGeom prst="rect">
            <a:avLst/>
          </a:prstGeom>
        </p:spPr>
      </p:pic>
      <p:pic>
        <p:nvPicPr>
          <p:cNvPr id="9" name="Picture 8" descr="hibiscus_rosa-sinensis_cultivar_red_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590800"/>
            <a:ext cx="4876800" cy="35052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wind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0"/>
            <a:ext cx="9144000" cy="1676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নিম্নের চিত্রটি  লক্ষ্য করঃ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keep-up-running-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505200"/>
          </a:xfrm>
          <a:prstGeom prst="rect">
            <a:avLst/>
          </a:prstGeom>
        </p:spPr>
      </p:pic>
      <p:sp>
        <p:nvSpPr>
          <p:cNvPr id="4" name="Arc 3"/>
          <p:cNvSpPr/>
          <p:nvPr/>
        </p:nvSpPr>
        <p:spPr>
          <a:xfrm rot="14269359">
            <a:off x="4577175" y="3058840"/>
            <a:ext cx="1437450" cy="1250587"/>
          </a:xfrm>
          <a:prstGeom prst="arc">
            <a:avLst>
              <a:gd name="adj1" fmla="val 15181139"/>
              <a:gd name="adj2" fmla="val 20983928"/>
            </a:avLst>
          </a:prstGeom>
          <a:solidFill>
            <a:schemeClr val="accent6">
              <a:lumMod val="75000"/>
            </a:schemeClr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3276600" y="1371600"/>
            <a:ext cx="3200400" cy="838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295400"/>
            <a:ext cx="3733800" cy="2438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2362200" y="3733800"/>
            <a:ext cx="3200400" cy="1676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rot="3915919">
            <a:off x="3045528" y="1736925"/>
            <a:ext cx="1437450" cy="1250587"/>
          </a:xfrm>
          <a:prstGeom prst="arc">
            <a:avLst>
              <a:gd name="adj1" fmla="val 16930848"/>
              <a:gd name="adj2" fmla="val 20153380"/>
            </a:avLst>
          </a:prstGeom>
          <a:solidFill>
            <a:srgbClr val="FFC000"/>
          </a:solidFill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90800" y="2209800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29400" y="1219200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3657600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5334000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10800000">
            <a:off x="609600" y="3429000"/>
            <a:ext cx="40386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2590800"/>
            <a:ext cx="44958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95400" y="1295400"/>
            <a:ext cx="6096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315200" y="1981200"/>
            <a:ext cx="1676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একান্তর কোণ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276600" y="5029200"/>
            <a:ext cx="5867400" cy="584775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সুতরাং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AOB =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একান্তর 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OBC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6" grpId="0" animBg="1"/>
      <p:bldP spid="38" grpId="0" animBg="1"/>
      <p:bldP spid="41" grpId="0" animBg="1"/>
      <p:bldP spid="41" grpId="1" animBg="1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2438400" y="914400"/>
            <a:ext cx="4572000" cy="1219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নিম্নের চিত্রটি লক্ষ্য কর</a:t>
            </a:r>
            <a:endParaRPr lang="en-US" sz="3600" dirty="0"/>
          </a:p>
        </p:txBody>
      </p:sp>
      <p:sp>
        <p:nvSpPr>
          <p:cNvPr id="6" name="Right Triangle 5"/>
          <p:cNvSpPr/>
          <p:nvPr/>
        </p:nvSpPr>
        <p:spPr>
          <a:xfrm>
            <a:off x="2667000" y="3048000"/>
            <a:ext cx="1676400" cy="9906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" y="2514600"/>
            <a:ext cx="381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4038600"/>
            <a:ext cx="4572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4600" y="4114800"/>
            <a:ext cx="533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4600" y="2514600"/>
            <a:ext cx="6096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3657600"/>
            <a:ext cx="381000" cy="381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572000"/>
            <a:ext cx="9144000" cy="200054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সর্বসম হওয়ার সর্তঃ-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যদি দুইটি ত্রিভুজের একটির  দুই বাহু অপরটির দুই বাহুর সমান হয় এবং বাহুদ্বয়ের অর্ন্তভূক্ত কোনদ্বয় সমান হয় তবে ত্রিভুজদ্বয় সর্বসম হবে।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Triangle 16"/>
          <p:cNvSpPr/>
          <p:nvPr/>
        </p:nvSpPr>
        <p:spPr>
          <a:xfrm>
            <a:off x="304800" y="3048000"/>
            <a:ext cx="1676400" cy="990600"/>
          </a:xfrm>
          <a:prstGeom prst="rt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48200" y="4038600"/>
            <a:ext cx="533400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52400" y="350520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495797" y="350520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200400" y="403860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457699" y="403860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066800" y="396240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780803" y="3937660"/>
            <a:ext cx="381000" cy="1524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7" grpId="1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1143000" y="685800"/>
            <a:ext cx="5867400" cy="18288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এই পাঠ শেষে শিক্ষার্থীরা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362200"/>
            <a:ext cx="8991600" cy="4191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prstTxWarp prst="textTriangle">
              <a:avLst>
                <a:gd name="adj" fmla="val 48052"/>
              </a:avLst>
            </a:prstTxWarp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একান্তর কোন ও অনুরূপ কি বলতে পারবে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একান্তর কোন ও অনুরূপ  অংকন করতে পারবে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ছেদক কি বলতে পারবে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বিপ্রতীপ কোণ কি বলতে পারবে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৫। বিপ্রতীপ কোণ অংকন করতে পারবে 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৫। ত্রিভুজ সর্বসম হওয়ার সর্ত বলতে পারবে</a:t>
            </a:r>
            <a:r>
              <a:rPr lang="bn-IN" sz="320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0"/>
            <a:ext cx="9144000" cy="1600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লক্ষ্য কর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143000"/>
            <a:ext cx="533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457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19050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19812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4724400" y="2971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657600"/>
            <a:ext cx="914400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  <a:sym typeface="Wingdings 3"/>
              </a:rPr>
              <a:t>চিত্রে,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 ABC 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Wingdings 3"/>
              </a:rPr>
              <a:t>এ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AB 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E 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2133600" y="12954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4724400"/>
            <a:ext cx="91440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  <a:sym typeface="Wingdings 3"/>
              </a:rPr>
              <a:t>এবং 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AC </a:t>
            </a:r>
            <a:r>
              <a:rPr lang="bn-IN" sz="32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F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67000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180114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0" y="0"/>
            <a:ext cx="9144000" cy="1600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লক্ষ্য কর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2667000" y="1143000"/>
            <a:ext cx="533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524000" y="2971800"/>
            <a:ext cx="457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19050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4191000" y="19812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 rot="10800000" flipV="1">
            <a:off x="5181600" y="2971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3657600"/>
            <a:ext cx="4572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3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ABC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AB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</a:t>
            </a:r>
            <a:endParaRPr lang="bn-IN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Isosceles Triangle 30"/>
          <p:cNvSpPr/>
          <p:nvPr/>
        </p:nvSpPr>
        <p:spPr>
          <a:xfrm>
            <a:off x="2133600" y="12954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572000" y="3657600"/>
            <a:ext cx="4572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এবং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AC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F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667000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180114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3" idx="3"/>
            <a:endCxn id="34" idx="5"/>
          </p:cNvCxnSpPr>
          <p:nvPr/>
        </p:nvCxnSpPr>
        <p:spPr>
          <a:xfrm rot="16200000" flipH="1">
            <a:off x="3461657" y="1708784"/>
            <a:ext cx="1588" cy="15669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235610" y="2491488"/>
            <a:ext cx="1555590" cy="23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1" idx="4"/>
          </p:cNvCxnSpPr>
          <p:nvPr/>
        </p:nvCxnSpPr>
        <p:spPr>
          <a:xfrm rot="5400000" flipH="1" flipV="1">
            <a:off x="4861679" y="2336509"/>
            <a:ext cx="751429" cy="11076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10800000" flipV="1">
            <a:off x="5867400" y="2209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47" name="TextBox 46"/>
          <p:cNvSpPr txBox="1"/>
          <p:nvPr/>
        </p:nvSpPr>
        <p:spPr>
          <a:xfrm>
            <a:off x="0" y="4495800"/>
            <a:ext cx="457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E,F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যোগ করি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72000" y="4495800"/>
            <a:ext cx="4572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EF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পর্যন্ত বর্ধিত করি 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5065816"/>
            <a:ext cx="457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C,D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যোগ করি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  <p:bldP spid="34" grpId="0" animBg="1"/>
      <p:bldP spid="46" grpId="0" animBg="1"/>
      <p:bldP spid="46" grpId="1" animBg="1"/>
      <p:bldP spid="47" grpId="0" animBg="1"/>
      <p:bldP spid="48" grpId="0" animBg="1"/>
      <p:bldP spid="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0"/>
            <a:ext cx="9144000" cy="1600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লক্ষ্য কর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143000"/>
            <a:ext cx="533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457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9050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9812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5181600" y="2971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581400"/>
            <a:ext cx="4495800" cy="623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3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ABC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AB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</a:t>
            </a:r>
            <a:r>
              <a:rPr lang="en-US" sz="105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</a:p>
          <a:p>
            <a:endParaRPr lang="bn-IN" sz="105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9" name="Isosceles Triangle 8"/>
          <p:cNvSpPr/>
          <p:nvPr/>
        </p:nvSpPr>
        <p:spPr>
          <a:xfrm>
            <a:off x="2133600" y="12954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5800" y="3657600"/>
            <a:ext cx="46482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এবং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AC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F   </a:t>
            </a:r>
          </a:p>
        </p:txBody>
      </p:sp>
      <p:sp>
        <p:nvSpPr>
          <p:cNvPr id="11" name="Oval 10"/>
          <p:cNvSpPr/>
          <p:nvPr/>
        </p:nvSpPr>
        <p:spPr>
          <a:xfrm>
            <a:off x="2667000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180114" y="23622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1" idx="3"/>
            <a:endCxn id="12" idx="5"/>
          </p:cNvCxnSpPr>
          <p:nvPr/>
        </p:nvCxnSpPr>
        <p:spPr>
          <a:xfrm rot="16200000" flipH="1">
            <a:off x="3461657" y="1708784"/>
            <a:ext cx="1588" cy="15669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35610" y="2491488"/>
            <a:ext cx="1555590" cy="231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4"/>
          </p:cNvCxnSpPr>
          <p:nvPr/>
        </p:nvCxnSpPr>
        <p:spPr>
          <a:xfrm rot="5400000" flipH="1" flipV="1">
            <a:off x="4861679" y="2336509"/>
            <a:ext cx="751429" cy="11076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0800000" flipV="1">
            <a:off x="5867400" y="2209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267200"/>
            <a:ext cx="457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E,F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যোগ করি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4191000"/>
            <a:ext cx="4572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EF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কে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পর্যন্ত বর্ধিত করি 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648200"/>
            <a:ext cx="4572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C,D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যোগ করি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3657600" y="1752600"/>
            <a:ext cx="152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419600" y="2895600"/>
            <a:ext cx="152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5105400"/>
            <a:ext cx="89916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চিত্রানুযায়ী,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আমরা দেখতে পাই যে,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AF=CF [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যেহেতু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AC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F ]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 flipH="1" flipV="1">
            <a:off x="3314700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 flipH="1" flipV="1">
            <a:off x="3110840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774375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4992090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5562600"/>
            <a:ext cx="39624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EF=FD [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অংকানুসারে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]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Arc 31"/>
          <p:cNvSpPr/>
          <p:nvPr/>
        </p:nvSpPr>
        <p:spPr>
          <a:xfrm rot="14157017">
            <a:off x="3763211" y="2011224"/>
            <a:ext cx="802017" cy="68092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Arc 32"/>
          <p:cNvSpPr/>
          <p:nvPr/>
        </p:nvSpPr>
        <p:spPr>
          <a:xfrm rot="5400000">
            <a:off x="3901851" y="2117949"/>
            <a:ext cx="802017" cy="68092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3886200" y="5562600"/>
            <a:ext cx="505888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৯ নং স্লাইড অনুযায়ী, আমরা   পাই 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,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43200" y="6096000"/>
            <a:ext cx="505888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AFE=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বিপ্রতীপ কোণ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CFD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6" grpId="1" animBg="1"/>
      <p:bldP spid="17" grpId="0" animBg="1"/>
      <p:bldP spid="18" grpId="0" animBg="1"/>
      <p:bldP spid="19" grpId="0" animBg="1"/>
      <p:bldP spid="23" grpId="0" animBg="1"/>
      <p:bldP spid="29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0"/>
            <a:ext cx="9144000" cy="1600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লক্ষ্য কর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1143000"/>
            <a:ext cx="5334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4572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209800" y="19050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4876800" y="3022314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3429000"/>
            <a:ext cx="9144000" cy="6232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  <a:sym typeface="Wingdings 3"/>
              </a:rPr>
              <a:t>চিত্রে,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ABC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CFD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 </a:t>
            </a:r>
            <a:endParaRPr lang="en-US" sz="1050" dirty="0" smtClean="0">
              <a:latin typeface="NikoshBAN" pitchFamily="2" charset="0"/>
              <a:cs typeface="NikoshBAN" pitchFamily="2" charset="0"/>
              <a:sym typeface="Wingdings 3"/>
            </a:endParaRPr>
          </a:p>
          <a:p>
            <a:r>
              <a:rPr lang="bn-IN" sz="105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2133600" y="12954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038600"/>
            <a:ext cx="91440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AF=CF [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যেহেতু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AC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F</a:t>
            </a:r>
          </a:p>
        </p:txBody>
      </p:sp>
      <p:cxnSp>
        <p:nvCxnSpPr>
          <p:cNvPr id="13" name="Straight Connector 12"/>
          <p:cNvCxnSpPr>
            <a:endCxn id="32" idx="2"/>
          </p:cNvCxnSpPr>
          <p:nvPr/>
        </p:nvCxnSpPr>
        <p:spPr>
          <a:xfrm>
            <a:off x="2667000" y="2362201"/>
            <a:ext cx="1500255" cy="135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0800000" flipV="1">
            <a:off x="5867400" y="22098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4495800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এবং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EF=FD [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অংকানুসারে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4953000"/>
            <a:ext cx="91440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AFE=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বিপ্রতীপ কোণ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CFD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5410200"/>
            <a:ext cx="91440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ABC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Symbol"/>
              </a:rPr>
              <a:t></a:t>
            </a:r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CFD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endParaRPr lang="en-US" sz="2400" dirty="0" smtClean="0">
              <a:latin typeface="NikoshBAN" pitchFamily="2" charset="0"/>
              <a:cs typeface="NikoshBAN" pitchFamily="2" charset="0"/>
              <a:sym typeface="Wingdings 3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 flipH="1" flipV="1">
            <a:off x="3657600" y="1752600"/>
            <a:ext cx="152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  <a:sym typeface="Wingdings 3"/>
              </a:rPr>
              <a:t> দুইটি ত্রিভুজের একটির দুই বাহু অপরটির দুই বাহুর সমান হলে এবং বাহুদ্বয়ের অর্ন্তভূক্ত কোণদ্বয় সমান হলে ত্রিভুজদ্বয় সর্বসম হবে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3314700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3110840" y="24003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4157017">
            <a:off x="3763211" y="2011224"/>
            <a:ext cx="802017" cy="68092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Isosceles Triangle 31"/>
          <p:cNvSpPr/>
          <p:nvPr/>
        </p:nvSpPr>
        <p:spPr>
          <a:xfrm rot="3622298">
            <a:off x="4547536" y="1721944"/>
            <a:ext cx="1028725" cy="1473354"/>
          </a:xfrm>
          <a:prstGeom prst="triangle">
            <a:avLst>
              <a:gd name="adj" fmla="val 839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14800" y="22860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5400000" flipH="1" flipV="1">
            <a:off x="4267200" y="2590800"/>
            <a:ext cx="152400" cy="1524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4838700" y="23241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4991100" y="2324100"/>
            <a:ext cx="304800" cy="2286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5" name="Arc 44"/>
          <p:cNvSpPr/>
          <p:nvPr/>
        </p:nvSpPr>
        <p:spPr>
          <a:xfrm rot="3285433">
            <a:off x="3842249" y="2164709"/>
            <a:ext cx="802017" cy="680920"/>
          </a:xfrm>
          <a:prstGeom prst="arc">
            <a:avLst>
              <a:gd name="adj1" fmla="val 16200000"/>
              <a:gd name="adj2" fmla="val 982483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2667000" y="2362200"/>
            <a:ext cx="1500255" cy="1350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8" grpId="0" animBg="1"/>
      <p:bldP spid="32" grpId="0" animBg="1"/>
      <p:bldP spid="41" grpId="0" animBg="1"/>
      <p:bldP spid="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-381000"/>
            <a:ext cx="9144000" cy="19812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1143000"/>
            <a:ext cx="381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3200400"/>
            <a:ext cx="4572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2286000"/>
            <a:ext cx="533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22098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4572000" y="16002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 rot="10800000" flipV="1">
            <a:off x="4800600" y="3060414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33" name="Isosceles Triangle 32"/>
          <p:cNvSpPr/>
          <p:nvPr/>
        </p:nvSpPr>
        <p:spPr>
          <a:xfrm>
            <a:off x="2133600" y="12954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endCxn id="33" idx="5"/>
          </p:cNvCxnSpPr>
          <p:nvPr/>
        </p:nvCxnSpPr>
        <p:spPr>
          <a:xfrm flipV="1">
            <a:off x="2819400" y="2280715"/>
            <a:ext cx="1252841" cy="528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0" y="3657600"/>
            <a:ext cx="91440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১৬ নং স্লাইডের প্রমান অনুযায়ী,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ABC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CFD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হতে আমরা পাই,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4191000"/>
            <a:ext cx="23622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AE=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62200" y="4191000"/>
            <a:ext cx="22098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BE=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72000" y="4191000"/>
            <a:ext cx="45720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যেহেতু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E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24400" y="4724400"/>
            <a:ext cx="44196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AEF 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FDC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0" y="5181600"/>
            <a:ext cx="41910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এবং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EAF 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FCD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0" y="5715000"/>
            <a:ext cx="23622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AE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‖CD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191000" y="5257800"/>
            <a:ext cx="49530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কিন্তু উহারা একান্তর কোণ বলিয়া,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38400" y="5791200"/>
            <a:ext cx="23622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BE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‖CD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2000" y="5791200"/>
            <a:ext cx="42672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যেহেতু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এর মধ্যবিন্দু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E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Isosceles Triangle 72"/>
          <p:cNvSpPr/>
          <p:nvPr/>
        </p:nvSpPr>
        <p:spPr>
          <a:xfrm rot="3622298">
            <a:off x="4400754" y="1663403"/>
            <a:ext cx="1162449" cy="1509432"/>
          </a:xfrm>
          <a:prstGeom prst="triangle">
            <a:avLst>
              <a:gd name="adj" fmla="val 79082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>
            <a:stCxn id="33" idx="1"/>
            <a:endCxn id="33" idx="0"/>
          </p:cNvCxnSpPr>
          <p:nvPr/>
        </p:nvCxnSpPr>
        <p:spPr>
          <a:xfrm rot="10800000" flipH="1">
            <a:off x="2797246" y="1295401"/>
            <a:ext cx="663647" cy="98531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73" idx="0"/>
          </p:cNvCxnSpPr>
          <p:nvPr/>
        </p:nvCxnSpPr>
        <p:spPr>
          <a:xfrm flipV="1">
            <a:off x="4572000" y="2338870"/>
            <a:ext cx="1233145" cy="8795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2743200" y="220980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TextBox 128"/>
          <p:cNvSpPr txBox="1"/>
          <p:nvPr/>
        </p:nvSpPr>
        <p:spPr>
          <a:xfrm>
            <a:off x="0" y="4724400"/>
            <a:ext cx="4724400" cy="52322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৭ নং স্লাইডের প্রমান অনুযায়ী,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1" grpId="0" animBg="1"/>
      <p:bldP spid="12" grpId="0" animBg="1"/>
      <p:bldP spid="12" grpId="1" animBg="1"/>
      <p:bldP spid="12" grpId="2" animBg="1"/>
      <p:bldP spid="17" grpId="0" animBg="1"/>
      <p:bldP spid="31" grpId="0" animBg="1"/>
      <p:bldP spid="31" grpId="1" animBg="1"/>
      <p:bldP spid="33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90" grpId="0" animBg="1"/>
      <p:bldP spid="129" grpId="0" animBg="1"/>
      <p:bldP spid="12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-381000"/>
            <a:ext cx="3733800" cy="1981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বিস্তারিত নিম্নে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257800" y="1066800"/>
            <a:ext cx="38100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2971800"/>
            <a:ext cx="4572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001000" y="2057400"/>
            <a:ext cx="53340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752600"/>
            <a:ext cx="381000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1676400"/>
            <a:ext cx="685800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7162800" y="3048000"/>
            <a:ext cx="45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en-US" sz="3200" dirty="0"/>
          </a:p>
        </p:txBody>
      </p:sp>
      <p:sp>
        <p:nvSpPr>
          <p:cNvPr id="9" name="Isosceles Triangle 8"/>
          <p:cNvSpPr/>
          <p:nvPr/>
        </p:nvSpPr>
        <p:spPr>
          <a:xfrm>
            <a:off x="4343400" y="1219200"/>
            <a:ext cx="2549988" cy="1970629"/>
          </a:xfrm>
          <a:prstGeom prst="triangle">
            <a:avLst>
              <a:gd name="adj" fmla="val 52051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3657600"/>
            <a:ext cx="41148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তাহলে, ১৭ নং স্লাইডের শর্তানুযায়ী,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1000" y="3657600"/>
            <a:ext cx="49530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BCDE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একটি চর্তভূজ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5181600"/>
            <a:ext cx="23622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অতএব,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ED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‖BC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38400" y="5181600"/>
            <a:ext cx="23622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EF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‖BC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Isosceles Triangle 20"/>
          <p:cNvSpPr/>
          <p:nvPr/>
        </p:nvSpPr>
        <p:spPr>
          <a:xfrm rot="3622298">
            <a:off x="6594066" y="1777739"/>
            <a:ext cx="1162449" cy="1296172"/>
          </a:xfrm>
          <a:prstGeom prst="triangle">
            <a:avLst>
              <a:gd name="adj" fmla="val 69154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4191000"/>
            <a:ext cx="9144000" cy="95410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আমরা জানি, কোনো চর্তভুজের দুইটি বিপরীত বাহু নমান অ সমান্তরাল হলে তার অপর বাহু দুইতিও সমান অ সমান্তরাল হবে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76800" y="5181600"/>
            <a:ext cx="42672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এবং,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ED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5715000"/>
            <a:ext cx="29718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EF+FD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BC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5715000"/>
            <a:ext cx="29718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বা,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EF+EF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BC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19800" y="5715000"/>
            <a:ext cx="2971800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বা,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EF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BC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29000" y="6172200"/>
            <a:ext cx="2370117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বা,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EF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sz="2800" dirty="0" smtClean="0">
                <a:latin typeface="Microsoft New Tai Lue"/>
                <a:cs typeface="Microsoft New Tai Lue"/>
                <a:sym typeface="Symbol"/>
              </a:rPr>
              <a:t>½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BC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Parallelogram 30"/>
          <p:cNvSpPr/>
          <p:nvPr/>
        </p:nvSpPr>
        <p:spPr>
          <a:xfrm>
            <a:off x="4343400" y="0"/>
            <a:ext cx="3429000" cy="990600"/>
          </a:xfrm>
          <a:prstGeom prst="parallelogram">
            <a:avLst>
              <a:gd name="adj" fmla="val 6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stCxn id="9" idx="1"/>
            <a:endCxn id="21" idx="2"/>
          </p:cNvCxnSpPr>
          <p:nvPr/>
        </p:nvCxnSpPr>
        <p:spPr>
          <a:xfrm rot="10800000" flipH="1" flipV="1">
            <a:off x="5007046" y="2204515"/>
            <a:ext cx="1317553" cy="364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5" grpId="1" animBg="1"/>
      <p:bldP spid="6" grpId="0" animBg="1"/>
      <p:bldP spid="7" grpId="0" animBg="1"/>
      <p:bldP spid="8" grpId="0" animBg="1"/>
      <p:bldP spid="8" grpId="1" animBg="1"/>
      <p:bldP spid="9" grpId="0" animBg="1"/>
      <p:bldP spid="11" grpId="0" animBg="1"/>
      <p:bldP spid="12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4800600" cy="2133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ABC </a:t>
            </a: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 3"/>
              </a:rPr>
              <a:t> এ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/>
              </a:rPr>
              <a:t>A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B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AC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বাহুর মধ্যবিন্দু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M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N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 নির্ণয় 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MN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রেখা আঁক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76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মোঃ সাল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হ্‌উদ্দিন</a:t>
            </a: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সিনিয়র সহকারি শিক্ষক(গণিত)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বি.এস -সি (অর্নাস)  এম. এস- সি (গণিত) বি.এড   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মোবাইলঃ ০১৮৩০৬১১১৫৭</a:t>
            </a:r>
          </a:p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ই-মেইলঃ 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hlinkClick r:id="rId2"/>
              </a:rPr>
              <a:t> salahuddin.sir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11157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  <a:hlinkClick r:id="rId2"/>
              </a:rPr>
              <a:t>@gmail.com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23/08/2016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819400" y="0"/>
            <a:ext cx="2819400" cy="3200400"/>
          </a:xfrm>
          <a:prstGeom prst="downArrow">
            <a:avLst>
              <a:gd name="adj1" fmla="val 85381"/>
              <a:gd name="adj2" fmla="val 50974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bn-BD" sz="3600" dirty="0" smtClean="0"/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dirty="0"/>
          </a:p>
        </p:txBody>
      </p:sp>
      <p:pic>
        <p:nvPicPr>
          <p:cNvPr id="6" name="Picture 5" descr="Alp9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152400"/>
            <a:ext cx="2438400" cy="28194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05000" y="0"/>
            <a:ext cx="4800600" cy="2133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কাজ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3124200"/>
            <a:ext cx="9144000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APQR </a:t>
            </a:r>
            <a:r>
              <a:rPr lang="bn-BD" sz="4000" dirty="0" smtClean="0">
                <a:latin typeface="NikoshBAN" pitchFamily="2" charset="0"/>
                <a:cs typeface="NikoshBAN" pitchFamily="2" charset="0"/>
                <a:sym typeface="Wingdings 3"/>
              </a:rPr>
              <a:t> এ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/>
              </a:rPr>
              <a:t>PQ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PR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বাহুদ্বয়ের মধ্যবিন্দু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যথাক্রমে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M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ও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N </a:t>
            </a:r>
            <a:r>
              <a:rPr lang="bn-IN" sz="4000" dirty="0" smtClean="0">
                <a:latin typeface="NikoshBAN" pitchFamily="2" charset="0"/>
                <a:cs typeface="NikoshBAN" pitchFamily="2" charset="0"/>
                <a:sym typeface="Wingdings 3"/>
              </a:rPr>
              <a:t>হলে প্রমান কর যে, 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Symbol"/>
              </a:rPr>
              <a:t>MN</a:t>
            </a:r>
            <a:r>
              <a:rPr lang="en-US" sz="4000" dirty="0" smtClean="0">
                <a:latin typeface="Times New Roman"/>
                <a:cs typeface="Times New Roman"/>
                <a:sym typeface="Symbol"/>
              </a:rPr>
              <a:t>‖QR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miley Face 2"/>
          <p:cNvSpPr/>
          <p:nvPr/>
        </p:nvSpPr>
        <p:spPr>
          <a:xfrm>
            <a:off x="2438400" y="0"/>
            <a:ext cx="4953000" cy="3886200"/>
          </a:xfrm>
          <a:prstGeom prst="smileyFac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ণ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62400"/>
            <a:ext cx="88392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একান্তর কোণ ও অনুরূপ কোণ কি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বিপ্রতীপ কোণ কি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কোনো ত্রিভুজের বাহুর মধ্যবিন্দু কিভাবে নির্ণয় করা যায় ?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685800"/>
            <a:ext cx="6019800" cy="22860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বাড়ির কাজ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310583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895601"/>
            <a:ext cx="91440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APQR </a:t>
            </a:r>
            <a:r>
              <a:rPr lang="bn-BD" sz="2800" dirty="0" smtClean="0">
                <a:latin typeface="NikoshBAN" pitchFamily="2" charset="0"/>
                <a:cs typeface="NikoshBAN" pitchFamily="2" charset="0"/>
                <a:sym typeface="Wingdings 3"/>
              </a:rPr>
              <a:t> এ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Q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=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৯০˙  ও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PR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বাহুদ্বয়ের মধ্যবিন্দু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Wingdings 3"/>
              </a:rPr>
              <a:t>M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 হলে </a:t>
            </a:r>
            <a:r>
              <a:rPr lang="bn-IN" sz="2800" dirty="0" smtClean="0">
                <a:latin typeface="NikoshBAN" pitchFamily="2" charset="0"/>
                <a:cs typeface="NikoshBAN" pitchFamily="2" charset="0"/>
                <a:sym typeface="Wingdings 3"/>
              </a:rPr>
              <a:t>প্রমান কর যে,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QM= </a:t>
            </a:r>
            <a:r>
              <a:rPr lang="en-US" sz="2800" dirty="0" smtClean="0">
                <a:latin typeface="Microsoft New Tai Lue"/>
                <a:cs typeface="Microsoft New Tai Lue"/>
                <a:sym typeface="Symbol"/>
              </a:rPr>
              <a:t>½ PR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0" y="838200"/>
            <a:ext cx="9144000" cy="30480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4400" dirty="0"/>
          </a:p>
        </p:txBody>
      </p:sp>
      <p:pic>
        <p:nvPicPr>
          <p:cNvPr id="4" name="Picture 3" descr="hibiscus_rosa-sinensis_cultivar_red_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00400"/>
            <a:ext cx="5359400" cy="3276600"/>
          </a:xfrm>
          <a:prstGeom prst="rect">
            <a:avLst/>
          </a:prstGeom>
        </p:spPr>
      </p:pic>
      <p:pic>
        <p:nvPicPr>
          <p:cNvPr id="5" name="Picture 4" descr="photo079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200400"/>
            <a:ext cx="36576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0"/>
            <a:ext cx="9144000" cy="50167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শ্রেণিঃ১০ম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সাধারন গণিত ( জ্যামিতি) 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 সংক্রান্ত উপপাদ্য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সূচীঃ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ত্রিভুজ সংক্রান্ত উপপাদ্যের প্রয়োগে  প্রমান করতে হবে যে, ত্রিভুজের যে কোনো দুই বাহুর মধ্যবিন্দুর সংযোজক সরলরেখা তৃতীয় বাহুর সমান্তরাল এবং তার দৈর্ঘ্য তার অর্ধেক। 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-</a:t>
            </a:r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১.০০ ঘণ্টা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0" y="0"/>
            <a:ext cx="9144000" cy="1828800"/>
          </a:xfrm>
          <a:prstGeom prst="rightArrow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আজকের 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0"/>
            <a:ext cx="7239000" cy="1295400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নিম্নের চিত্র গুলো লক্ষ্য কর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rail_7608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1371600"/>
            <a:ext cx="4038600" cy="3357562"/>
          </a:xfrm>
          <a:prstGeom prst="rect">
            <a:avLst/>
          </a:prstGeom>
        </p:spPr>
      </p:pic>
      <p:sp>
        <p:nvSpPr>
          <p:cNvPr id="11" name="Isosceles Triangle 10"/>
          <p:cNvSpPr/>
          <p:nvPr/>
        </p:nvSpPr>
        <p:spPr>
          <a:xfrm rot="5400000">
            <a:off x="5943600" y="2057400"/>
            <a:ext cx="2209800" cy="2057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5600700" y="3086100"/>
            <a:ext cx="175339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229600" y="2743200"/>
            <a:ext cx="38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38800" y="4114800"/>
            <a:ext cx="38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19008" y="1716974"/>
            <a:ext cx="381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1752600"/>
            <a:ext cx="381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962400"/>
            <a:ext cx="3810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4800600"/>
            <a:ext cx="4953000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চিত্রটি রেল লাইনের অর্থাৎ রেল লাইন  সমান্তরাল সরলরেখা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53000" y="4800600"/>
            <a:ext cx="381000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চিত্রে  একটি ত্রিভুজ অর্থাৎ ত্রিভুজ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ABC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0" y="5791200"/>
            <a:ext cx="4953000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উক্ত ত্রিভুজের মধ্যে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BC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সমান্তরাল সরলরেখা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DE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coin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0" y="0"/>
            <a:ext cx="9144000" cy="11430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চিত্রটি  লক্ষ্য কর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1219200"/>
            <a:ext cx="4572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2743200"/>
            <a:ext cx="304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2971800"/>
            <a:ext cx="914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5" imgW="114120" imgH="215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9" name="Equation" r:id="rId6" imgW="114120" imgH="2156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077200" y="2667000"/>
            <a:ext cx="6096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3352800"/>
            <a:ext cx="9144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চিত্রে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সমান্তরাল সরলরেখা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CE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।</a:t>
            </a:r>
            <a:endParaRPr lang="bn-BD" sz="2800" dirty="0" smtClean="0">
              <a:latin typeface="Times New Roman" pitchFamily="18" charset="0"/>
              <a:cs typeface="NikoshBAN" pitchFamily="2" charset="0"/>
              <a:sym typeface="Wingdings 3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0" y="2895600"/>
            <a:ext cx="4953000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48000" y="1600200"/>
            <a:ext cx="16002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324600" y="1981200"/>
            <a:ext cx="1143000" cy="914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 rot="1937396">
            <a:off x="7372607" y="1637915"/>
            <a:ext cx="533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>
            <a:off x="6551221" y="2362200"/>
            <a:ext cx="838200" cy="10668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3244932" y="2377044"/>
            <a:ext cx="838200" cy="10668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953000" y="2209800"/>
            <a:ext cx="10668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দিক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29600" y="1828800"/>
            <a:ext cx="7620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 দিক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3657600" y="2362200"/>
            <a:ext cx="11430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085610" y="2362200"/>
            <a:ext cx="11430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0" y="3886200"/>
            <a:ext cx="9144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অর্থাৎ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AB‖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CE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এবং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BD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উহাদের ছেদক ।</a:t>
            </a:r>
            <a:endParaRPr lang="en-US" sz="3200" dirty="0"/>
          </a:p>
        </p:txBody>
      </p:sp>
      <p:sp>
        <p:nvSpPr>
          <p:cNvPr id="43" name="TextBox 42"/>
          <p:cNvSpPr txBox="1"/>
          <p:nvPr/>
        </p:nvSpPr>
        <p:spPr>
          <a:xfrm>
            <a:off x="0" y="4495800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সুতরাং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ABC =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অনুরূপ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ECD</a:t>
            </a:r>
            <a:endParaRPr lang="en-US" sz="3200" dirty="0"/>
          </a:p>
        </p:txBody>
      </p:sp>
      <p:sp>
        <p:nvSpPr>
          <p:cNvPr id="44" name="TextBox 43"/>
          <p:cNvSpPr txBox="1"/>
          <p:nvPr/>
        </p:nvSpPr>
        <p:spPr>
          <a:xfrm>
            <a:off x="0" y="5029200"/>
            <a:ext cx="91440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উভয়ের কোনের মুখ একই দিক । </a:t>
            </a:r>
            <a:endParaRPr lang="bn-BD" sz="3200" dirty="0" smtClean="0">
              <a:latin typeface="Times New Roman" pitchFamily="18" charset="0"/>
              <a:cs typeface="NikoshBAN" pitchFamily="2" charset="0"/>
              <a:sym typeface="Wingdings 3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17" grpId="0" animBg="1"/>
      <p:bldP spid="18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42" grpId="0" animBg="1"/>
      <p:bldP spid="43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447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152400" y="0"/>
            <a:ext cx="8991600" cy="1295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নিচের চিত্রটি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আরও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লক্ষ্য কর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800600" y="1219200"/>
            <a:ext cx="457200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2743200"/>
            <a:ext cx="3048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2971800"/>
            <a:ext cx="914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8" name="Equation" r:id="rId4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Equation" r:id="rId5" imgW="114120" imgH="21564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0" name="Equation" r:id="rId6" imgW="114120" imgH="21564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1" name="Equation" r:id="rId7" imgW="114120" imgH="2156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3429000"/>
            <a:ext cx="9144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চিত্রে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এর সমান্তরাল সরলরেখা</a:t>
            </a:r>
            <a:r>
              <a:rPr lang="bn-BD" sz="28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BAN" pitchFamily="2" charset="0"/>
              </a:rPr>
              <a:t>CE 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।</a:t>
            </a:r>
            <a:endParaRPr lang="bn-BD" sz="2800" dirty="0" smtClean="0">
              <a:latin typeface="Times New Roman" pitchFamily="18" charset="0"/>
              <a:cs typeface="NikoshBAN" pitchFamily="2" charset="0"/>
              <a:sym typeface="Wingdings 3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4267200" y="1981200"/>
            <a:ext cx="1447800" cy="685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048000" y="1600200"/>
            <a:ext cx="1600200" cy="12954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295900" y="1866900"/>
            <a:ext cx="1219200" cy="1143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37396">
            <a:off x="6534405" y="1409315"/>
            <a:ext cx="5334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8" name="Arc 17"/>
          <p:cNvSpPr/>
          <p:nvPr/>
        </p:nvSpPr>
        <p:spPr>
          <a:xfrm rot="7500473">
            <a:off x="3992026" y="1106479"/>
            <a:ext cx="838200" cy="10668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8711139">
            <a:off x="5058441" y="2344465"/>
            <a:ext cx="838200" cy="1066800"/>
          </a:xfrm>
          <a:prstGeom prst="arc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257800" y="1447800"/>
            <a:ext cx="91440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দিক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000500" y="2095500"/>
            <a:ext cx="685800" cy="4572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219700" y="2095500"/>
            <a:ext cx="6096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4038600"/>
            <a:ext cx="91440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অর্থাৎ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AB‖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CE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এবং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</a:rPr>
              <a:t>AC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উহাদের ছেদক ।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0" y="4572000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সুতরাং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BAC =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একান্তর 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NikoshBAN" pitchFamily="2" charset="0"/>
                <a:sym typeface="Symbol"/>
              </a:rPr>
              <a:t>ACE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0" y="5996226"/>
            <a:ext cx="91440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একটি কোণ অপর কোনের বিপরীত মূখ ।  </a:t>
            </a:r>
            <a:endParaRPr lang="bn-BD" sz="3200" dirty="0" smtClean="0">
              <a:latin typeface="Times New Roman" pitchFamily="18" charset="0"/>
              <a:cs typeface="NikoshBAN" pitchFamily="2" charset="0"/>
              <a:sym typeface="Wingdings 3"/>
            </a:endParaRPr>
          </a:p>
          <a:p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33800" y="2667000"/>
            <a:ext cx="914400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দিক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5177818"/>
            <a:ext cx="9144000" cy="8617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sz="3200" dirty="0" smtClean="0">
                <a:latin typeface="Times New Roman" pitchFamily="18" charset="0"/>
                <a:cs typeface="NikoshBAN" pitchFamily="2" charset="0"/>
                <a:sym typeface="Symbol"/>
              </a:rPr>
              <a:t>একটি কোণ অপর কোনের বিপরীত মূখ ।  </a:t>
            </a:r>
            <a:endParaRPr lang="bn-BD" sz="3200" dirty="0" smtClean="0">
              <a:latin typeface="Times New Roman" pitchFamily="18" charset="0"/>
              <a:cs typeface="NikoshBAN" pitchFamily="2" charset="0"/>
              <a:sym typeface="Wingdings 3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37" grpId="0" animBg="1"/>
      <p:bldP spid="3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0" y="0"/>
            <a:ext cx="9144000" cy="106680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অনুরূপ কোণ ও একান্তর কোন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88392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দুইটি সমান্তরাল রেখাকে অন্য একটি রেখা ছেদ করলে উৎপন্ন  এই জাতীয় কোণকে অনুরূপ কোণ ও উল্টো কোণকে একান্তর কোণ বলে </a:t>
            </a:r>
            <a:r>
              <a:rPr lang="bn-IN" dirty="0" smtClean="0"/>
              <a:t>।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43000" y="4648200"/>
            <a:ext cx="5791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43200" y="3581400"/>
            <a:ext cx="2971800" cy="2895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5795158"/>
            <a:ext cx="5791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29252" y="4419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29252" y="558338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flipH="1">
            <a:off x="3048000" y="5486400"/>
            <a:ext cx="63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flipH="1">
            <a:off x="5715000" y="4038600"/>
            <a:ext cx="9144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অনুরূপ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5791200" y="3429000"/>
            <a:ext cx="51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3031568" y="6170221"/>
            <a:ext cx="63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24" name="Arc 23"/>
          <p:cNvSpPr/>
          <p:nvPr/>
        </p:nvSpPr>
        <p:spPr>
          <a:xfrm>
            <a:off x="3505200" y="5105400"/>
            <a:ext cx="1143000" cy="1295400"/>
          </a:xfrm>
          <a:prstGeom prst="arc">
            <a:avLst>
              <a:gd name="adj1" fmla="val 16200000"/>
              <a:gd name="adj2" fmla="val 55496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>
            <a:off x="4648200" y="4038600"/>
            <a:ext cx="1143000" cy="12954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4419600" y="4572000"/>
            <a:ext cx="1066800" cy="1066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flipH="1">
            <a:off x="4191000" y="4191000"/>
            <a:ext cx="513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1" name="Arc 30"/>
          <p:cNvSpPr/>
          <p:nvPr/>
        </p:nvSpPr>
        <p:spPr>
          <a:xfrm rot="12415356">
            <a:off x="2669730" y="5065369"/>
            <a:ext cx="1143000" cy="1295400"/>
          </a:xfrm>
          <a:prstGeom prst="arc">
            <a:avLst>
              <a:gd name="adj1" fmla="val 16200000"/>
              <a:gd name="adj2" fmla="val 1960468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Curved Connector 32"/>
          <p:cNvCxnSpPr/>
          <p:nvPr/>
        </p:nvCxnSpPr>
        <p:spPr>
          <a:xfrm flipV="1">
            <a:off x="2971800" y="4114800"/>
            <a:ext cx="2362200" cy="1981200"/>
          </a:xfrm>
          <a:prstGeom prst="curvedConnector3">
            <a:avLst>
              <a:gd name="adj1" fmla="val -54064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1752600" y="6096000"/>
            <a:ext cx="9144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একান্তর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6" grpId="0"/>
      <p:bldP spid="17" grpId="0"/>
      <p:bldP spid="18" grpId="0"/>
      <p:bldP spid="19" grpId="0"/>
      <p:bldP spid="20" grpId="0"/>
      <p:bldP spid="21" grpId="0" animBg="1"/>
      <p:bldP spid="22" grpId="0"/>
      <p:bldP spid="23" grpId="0"/>
      <p:bldP spid="24" grpId="0" animBg="1"/>
      <p:bldP spid="25" grpId="0" animBg="1"/>
      <p:bldP spid="30" grpId="0"/>
      <p:bldP spid="31" grpId="0" animBg="1"/>
      <p:bldP spid="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0"/>
            <a:ext cx="8991600" cy="1524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নিম্নে আরও লক্ষ্য করঃ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71800" y="1752600"/>
            <a:ext cx="2666206" cy="2590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667000" y="1905000"/>
            <a:ext cx="3048000" cy="2362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0" y="1447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78384" y="1447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5678384" y="4536374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16628" y="4536374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3352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9" name="Arc 18"/>
          <p:cNvSpPr/>
          <p:nvPr/>
        </p:nvSpPr>
        <p:spPr>
          <a:xfrm rot="2577779">
            <a:off x="3738421" y="2406836"/>
            <a:ext cx="1371600" cy="1447800"/>
          </a:xfrm>
          <a:prstGeom prst="arc">
            <a:avLst>
              <a:gd name="adj1" fmla="val 1596186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9063188">
            <a:off x="3661408" y="2559064"/>
            <a:ext cx="1371600" cy="1447800"/>
          </a:xfrm>
          <a:prstGeom prst="arc">
            <a:avLst>
              <a:gd name="adj1" fmla="val 16718426"/>
              <a:gd name="adj2" fmla="val 204813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 rot="8602657">
            <a:off x="3725447" y="2094997"/>
            <a:ext cx="1371600" cy="1447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14316448">
            <a:off x="3413567" y="2448391"/>
            <a:ext cx="1371600" cy="1447800"/>
          </a:xfrm>
          <a:prstGeom prst="arc">
            <a:avLst>
              <a:gd name="adj1" fmla="val 15917741"/>
              <a:gd name="adj2" fmla="val 3484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24400" y="28956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800104" y="28956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267200" y="3200400"/>
            <a:ext cx="76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267200" y="2702626"/>
            <a:ext cx="76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50292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চিত্রে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AB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ও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CD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পরস্পরছেদী সরলরেখা  পরস্পর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বিন্দুতে ছেদ  করছে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55626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তাহলে , 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AOC=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বিপ্রতীপ কোণ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BOD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এবং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AOD=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বিপ্রতীপ কোণ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BOC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0" y="0"/>
            <a:ext cx="8991600" cy="15240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নিম্নে আরও লক্ষ্য করঃ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71800" y="1752600"/>
            <a:ext cx="2666206" cy="2590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2667000" y="1905000"/>
            <a:ext cx="3048000" cy="2362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86000" y="1447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78384" y="1447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678384" y="4536374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16628" y="4536374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3352800"/>
            <a:ext cx="45720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11" name="Arc 10"/>
          <p:cNvSpPr/>
          <p:nvPr/>
        </p:nvSpPr>
        <p:spPr>
          <a:xfrm rot="2577779">
            <a:off x="3738421" y="2406836"/>
            <a:ext cx="1371600" cy="1447800"/>
          </a:xfrm>
          <a:prstGeom prst="arc">
            <a:avLst>
              <a:gd name="adj1" fmla="val 15961863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19063188">
            <a:off x="3661408" y="2559064"/>
            <a:ext cx="1371600" cy="1447800"/>
          </a:xfrm>
          <a:prstGeom prst="arc">
            <a:avLst>
              <a:gd name="adj1" fmla="val 16718426"/>
              <a:gd name="adj2" fmla="val 204813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rot="8602657">
            <a:off x="3725447" y="2094997"/>
            <a:ext cx="1371600" cy="14478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rot="14316448">
            <a:off x="3413567" y="2448391"/>
            <a:ext cx="1371600" cy="1447800"/>
          </a:xfrm>
          <a:prstGeom prst="arc">
            <a:avLst>
              <a:gd name="adj1" fmla="val 15917741"/>
              <a:gd name="adj2" fmla="val 34845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724400" y="28956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00104" y="2895600"/>
            <a:ext cx="762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267200" y="3200400"/>
            <a:ext cx="76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267200" y="2702626"/>
            <a:ext cx="76200" cy="152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0" y="50292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দুইটি সরলরেখা পরস্পর ছেদ করলে , উৎপন্ন বিপ্রতীপ কোণগুলো পরস্পর সমান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5626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তাহলে ,  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AOC=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বিপ্রতীপ কোণ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BOD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0" y="601980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  <a:sym typeface="Symbol"/>
              </a:rPr>
              <a:t>এবং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AOD=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বিপ্রতীপ কোণ </a:t>
            </a:r>
            <a:r>
              <a:rPr lang="en-US" sz="2800" dirty="0" smtClean="0">
                <a:latin typeface="NikoshBAN" pitchFamily="2" charset="0"/>
                <a:cs typeface="NikoshBAN" pitchFamily="2" charset="0"/>
                <a:sym typeface="Symbol"/>
              </a:rPr>
              <a:t>BOC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905</Words>
  <Application>Microsoft Office PowerPoint</Application>
  <PresentationFormat>On-screen Show (4:3)</PresentationFormat>
  <Paragraphs>206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TSS</dc:creator>
  <cp:lastModifiedBy>Sabiha</cp:lastModifiedBy>
  <cp:revision>319</cp:revision>
  <dcterms:created xsi:type="dcterms:W3CDTF">2013-06-25T10:14:58Z</dcterms:created>
  <dcterms:modified xsi:type="dcterms:W3CDTF">2016-09-11T13:29:55Z</dcterms:modified>
</cp:coreProperties>
</file>